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70" r:id="rId2"/>
    <p:sldId id="256" r:id="rId3"/>
    <p:sldId id="260" r:id="rId4"/>
    <p:sldId id="259" r:id="rId5"/>
    <p:sldId id="257" r:id="rId6"/>
    <p:sldId id="258" r:id="rId7"/>
    <p:sldId id="261" r:id="rId8"/>
    <p:sldId id="269" r:id="rId9"/>
    <p:sldId id="272" r:id="rId10"/>
    <p:sldId id="264" r:id="rId11"/>
    <p:sldId id="265" r:id="rId12"/>
    <p:sldId id="267" r:id="rId13"/>
    <p:sldId id="271" r:id="rId14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3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846" autoAdjust="0"/>
  </p:normalViewPr>
  <p:slideViewPr>
    <p:cSldViewPr snapToGrid="0" snapToObjects="1">
      <p:cViewPr varScale="1">
        <p:scale>
          <a:sx n="122" d="100"/>
          <a:sy n="122" d="100"/>
        </p:scale>
        <p:origin x="11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C4E49E5E-236E-4977-A516-377CC634743D}" type="datetimeFigureOut">
              <a:rPr lang="he-IL" smtClean="0"/>
              <a:t>כ"ב/סיון/תשפ"ג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A6D8B440-158E-480B-8BB2-3BE2CFD0602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07724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לכן חשבנו על </a:t>
            </a:r>
            <a:r>
              <a:rPr lang="he-IL" dirty="0" err="1"/>
              <a:t>לוקובייק</a:t>
            </a:r>
            <a:r>
              <a:rPr lang="he-IL" dirty="0"/>
              <a:t>, רשת כלובים לאחסון אופניים אשר תהווה פתרון בטוח וזול יותר מהפתרונות הקיימים כיום.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8B440-158E-480B-8BB2-3BE2CFD06021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1825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מכירים את הרחוב הזה? דמיינו לכם שהייתם יכולים לצאת אליו עם האופניים שלכם ולנעול אותם בראש שקט.</a:t>
            </a:r>
            <a:br>
              <a:rPr lang="en-US" dirty="0"/>
            </a:br>
            <a:r>
              <a:rPr lang="he-IL" dirty="0"/>
              <a:t>*פחות אוהבים את העיצוב? אמן גרפיטי יכול לטפל בזה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8B440-158E-480B-8BB2-3BE2CFD06021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35615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במהלך המחקר שלנו, גילינו שרעיון דומה קיים באירופה, בערים כמו פריז ולונדון. ושלמשל בלונדון יש רשימת המתנה של 51 אלף איש, נכון לכתיבת שורות אלה אולי זה כבר עלה.</a:t>
            </a:r>
            <a:br>
              <a:rPr lang="en-US" dirty="0"/>
            </a:br>
            <a:r>
              <a:rPr lang="he-IL" dirty="0"/>
              <a:t>המודל שם משמש לשכונות בהן אין מקום בדירה ולכן אנשים נאלצים לחנות ברחוב ולכן כל כלוב מוגבל לכ10 משתמשים בלבד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8B440-158E-480B-8BB2-3BE2CFD06021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61836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 </a:t>
            </a:r>
            <a:r>
              <a:rPr lang="he-IL" dirty="0"/>
              <a:t>שקל יקר עבור נהג הרכב</a:t>
            </a:r>
            <a:br>
              <a:rPr lang="en-US" dirty="0"/>
            </a:br>
            <a:r>
              <a:rPr lang="he-IL" dirty="0"/>
              <a:t>העירייה לא מרוויחה מזה הרבה</a:t>
            </a:r>
            <a:br>
              <a:rPr lang="en-US" dirty="0"/>
            </a:br>
            <a:r>
              <a:rPr lang="he-IL" dirty="0"/>
              <a:t>אילו היא הייתה משתמשת בפתרון שלנו ונגיד גובה 2 שקל מכל לקוח היא יכלה לעשות פתרון שהוא גם בטוח יותר, גם ירוק יותר וגם כלכלי יותר עבורנו</a:t>
            </a:r>
          </a:p>
          <a:p>
            <a:r>
              <a:rPr lang="he-IL" dirty="0"/>
              <a:t>בנוסף, יש אפשרות </a:t>
            </a:r>
            <a:r>
              <a:rPr lang="he-IL" dirty="0" err="1"/>
              <a:t>לאווטסורסינג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8B440-158E-480B-8BB2-3BE2CFD06021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49690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8B440-158E-480B-8BB2-3BE2CFD06021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35254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9B62E-B103-804B-B52A-1064DD2546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AB4EA3-DB6E-E84F-B970-92D25DF439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7B6C60-705A-2042-83DD-AC89B7325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A4EE1-33AF-9048-A883-3111D7A3F933}" type="datetimeFigureOut">
              <a:rPr lang="en-IL" smtClean="0"/>
              <a:t>11/06/2023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418C5-E85C-D44E-8A45-925402686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CCD0-5527-4545-A0E5-66ACB6426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B229A-AEE1-B44D-A337-B45E764C688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04491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1AD0C-D256-9B49-A845-B7FE5A80C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7A196D-4A6B-954D-BAC9-A2F77531EA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E384A-12C9-944B-B413-9E4D59263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A4EE1-33AF-9048-A883-3111D7A3F933}" type="datetimeFigureOut">
              <a:rPr lang="en-IL" smtClean="0"/>
              <a:t>11/06/2023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33EB8-8D59-ED43-A268-D0EDDDF4E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0A982-D284-A644-93AD-B7FA6BF14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B229A-AEE1-B44D-A337-B45E764C688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60344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DEDC46-6664-8047-981D-D81E8448F5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B7E038-D4A0-5E4C-B895-2A846B03D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4208B-AE2E-384E-9BA9-1FDA667B2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A4EE1-33AF-9048-A883-3111D7A3F933}" type="datetimeFigureOut">
              <a:rPr lang="en-IL" smtClean="0"/>
              <a:t>11/06/2023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51C41-60AD-EA4A-A41C-A4587990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E9A0A-067F-B346-9FF6-08C88CB05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B229A-AEE1-B44D-A337-B45E764C688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47869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9A763-3965-E24E-A10A-F4FDE7BC6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5AFB0-4A7B-C049-AD94-DA64E3D9E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D7BB1-D5A6-8B41-82DA-8C8A68FEC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A4EE1-33AF-9048-A883-3111D7A3F933}" type="datetimeFigureOut">
              <a:rPr lang="en-IL" smtClean="0"/>
              <a:t>11/06/2023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3E7A3-6ED3-D84B-9291-3A6BBE3B1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482C20-9787-5748-9B07-1CC66D0C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B229A-AEE1-B44D-A337-B45E764C688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83126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FCCCE-145A-3542-8C2F-881D3C60B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632822-DB8C-BE40-BF0A-D79B12574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D1AAE-37F9-8F4C-A321-894A27309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A4EE1-33AF-9048-A883-3111D7A3F933}" type="datetimeFigureOut">
              <a:rPr lang="en-IL" smtClean="0"/>
              <a:t>11/06/2023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A36DC-A213-F14B-BB9F-61665CC10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4D042-8CC9-9047-82DA-894A552AB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B229A-AEE1-B44D-A337-B45E764C688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48061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76411-3D05-2044-A38F-A2156B1CD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B3968-1993-B949-9301-A76C8F0C89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820BD3-600C-7840-A0C6-13B17BC9A8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1AE847-B1C9-7C49-8F01-5B1134D76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A4EE1-33AF-9048-A883-3111D7A3F933}" type="datetimeFigureOut">
              <a:rPr lang="en-IL" smtClean="0"/>
              <a:t>11/06/2023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66D54-2F52-7E41-9F1D-A1BF20959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361A1B-4B7C-8341-8D82-EC8E918BD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B229A-AEE1-B44D-A337-B45E764C688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09749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5287E-B5A8-DB4B-A971-49068ACFE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2EB9E-A9D5-1A43-9E3A-FC7E3C122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185CCA-A977-DC4A-B7FF-0534BCE3B0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8A8779-A12C-4944-998E-66F1A4245E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59CB72-C1A2-3649-A3BE-4ECFF11D44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7C85E-74AA-B149-8F75-B99A5179B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A4EE1-33AF-9048-A883-3111D7A3F933}" type="datetimeFigureOut">
              <a:rPr lang="en-IL" smtClean="0"/>
              <a:t>11/06/2023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5AB9BB-2712-114F-A067-B21C94529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E81B5F-1FDA-954D-A206-C2849CF64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B229A-AEE1-B44D-A337-B45E764C688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36339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67CE-48C8-B944-BDFE-15CAEEB6E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7255F5-B29F-E443-A4B9-5D278A4B7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A4EE1-33AF-9048-A883-3111D7A3F933}" type="datetimeFigureOut">
              <a:rPr lang="en-IL" smtClean="0"/>
              <a:t>11/06/2023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848ED4-26DD-B648-985C-4D0FB56A3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6B433-AB4F-9C4A-BCE5-11BF2323C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B229A-AEE1-B44D-A337-B45E764C688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88759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00C50A-4A32-C848-86BC-AF3345E79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A4EE1-33AF-9048-A883-3111D7A3F933}" type="datetimeFigureOut">
              <a:rPr lang="en-IL" smtClean="0"/>
              <a:t>11/06/2023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7860BB-2DDA-4145-A007-96A493E86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56D35-2796-1346-A9C1-A8D0408EF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B229A-AEE1-B44D-A337-B45E764C688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29822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64043-6498-F746-AE97-6B0784296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B365F-4DCC-1749-B8CF-CF5AF275B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E69548-9638-D54B-BC7C-CD0F314FDE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DE021E-DDCA-C745-A4AD-34D4B3A12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A4EE1-33AF-9048-A883-3111D7A3F933}" type="datetimeFigureOut">
              <a:rPr lang="en-IL" smtClean="0"/>
              <a:t>11/06/2023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4E6EBB-ED5C-3E42-9A8A-1C22724A9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8D3E7-7E95-BB43-A63A-9680C49F1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B229A-AEE1-B44D-A337-B45E764C688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46599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51E7B-D923-7943-915C-B076A69CA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E54B07-5CA2-0D47-BCDC-E2284A96B1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550ECA-8782-B14B-8384-37ED5CA4C8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A70E95-9412-9C48-90B0-069126979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A4EE1-33AF-9048-A883-3111D7A3F933}" type="datetimeFigureOut">
              <a:rPr lang="en-IL" smtClean="0"/>
              <a:t>11/06/2023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E8C609-8D70-A141-B86D-D3A277E17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DFE23-2B88-E347-BFA9-BAA6560CA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B229A-AEE1-B44D-A337-B45E764C688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19963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F41DDB-E3D4-8043-8C17-146A46FEE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656F5-77A4-6A4F-A78E-996E1C736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E714A-4517-404D-BA65-16AA4C99FF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A4EE1-33AF-9048-A883-3111D7A3F933}" type="datetimeFigureOut">
              <a:rPr lang="en-IL" smtClean="0"/>
              <a:t>11/06/2023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9E220-CD24-A647-ADF6-DD7C8452CC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7F6CE-ECE3-F94E-9500-BA7D362F97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B229A-AEE1-B44D-A337-B45E764C688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13778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6.wdp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microsoft.com/office/2007/relationships/hdphoto" Target="../media/hdphoto3.wdp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EJ7qgbXV4c?feature=oembe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8.JP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AD0001-47D7-0568-6446-66D34A17440D}"/>
              </a:ext>
            </a:extLst>
          </p:cNvPr>
          <p:cNvSpPr/>
          <p:nvPr/>
        </p:nvSpPr>
        <p:spPr>
          <a:xfrm>
            <a:off x="3759697" y="500656"/>
            <a:ext cx="450418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 err="1">
                <a:ln w="3175">
                  <a:solidFill>
                    <a:schemeClr val="tx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Demi" panose="020F0502020204030204" pitchFamily="34" charset="0"/>
                <a:cs typeface="+mj-cs"/>
              </a:rPr>
              <a:t>LockoBike</a:t>
            </a:r>
            <a:endParaRPr lang="en-US" sz="7200" b="1" dirty="0">
              <a:ln w="3175">
                <a:solidFill>
                  <a:schemeClr val="tx1"/>
                </a:solidFill>
                <a:prstDash val="solid"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Demi" panose="020F0502020204030204" pitchFamily="34" charset="0"/>
              <a:cs typeface="+mj-cs"/>
            </a:endParaRPr>
          </a:p>
        </p:txBody>
      </p:sp>
      <p:pic>
        <p:nvPicPr>
          <p:cNvPr id="6" name="Picture 5" descr="A black and white logo of a bicycle with a lock&#10;&#10;Description automatically generated with low confidence">
            <a:extLst>
              <a:ext uri="{FF2B5EF4-FFF2-40B4-BE49-F238E27FC236}">
                <a16:creationId xmlns:a16="http://schemas.microsoft.com/office/drawing/2014/main" id="{F2764BA1-3124-C2FD-A9F6-819BE9DB8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8300" y1="42516" x2="78300" y2="42516"/>
                        <a14:foregroundMark x1="66500" y1="55301" x2="66500" y2="55301"/>
                        <a14:backgroundMark x1="34700" y1="25156" x2="45600" y2="29106"/>
                        <a14:backgroundMark x1="39700" y1="34615" x2="39700" y2="34615"/>
                        <a14:backgroundMark x1="48700" y1="56445" x2="48700" y2="56445"/>
                        <a14:backgroundMark x1="46900" y1="53222" x2="46900" y2="53222"/>
                        <a14:backgroundMark x1="66800" y1="45218" x2="66800" y2="45218"/>
                        <a14:backgroundMark x1="47100" y1="53326" x2="47100" y2="53326"/>
                        <a14:backgroundMark x1="47100" y1="53950" x2="47100" y2="53950"/>
                        <a14:backgroundMark x1="43500" y1="34719" x2="43500" y2="347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2133" y="246580"/>
            <a:ext cx="7128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011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DEBB3E-5A74-FC91-103F-97671E51001D}"/>
              </a:ext>
            </a:extLst>
          </p:cNvPr>
          <p:cNvSpPr/>
          <p:nvPr/>
        </p:nvSpPr>
        <p:spPr>
          <a:xfrm>
            <a:off x="5186040" y="377746"/>
            <a:ext cx="2005678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000" b="1" dirty="0">
                <a:ln w="3175">
                  <a:solidFill>
                    <a:schemeClr val="tx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Demi" panose="020F0502020204030204" pitchFamily="34" charset="0"/>
                <a:cs typeface="+mj-cs"/>
              </a:rPr>
              <a:t>Demo</a:t>
            </a:r>
          </a:p>
        </p:txBody>
      </p:sp>
      <p:pic>
        <p:nvPicPr>
          <p:cNvPr id="3" name="WhatsApp Video 2023-06-09 at 07.09.49" descr="WhatsApp Video 2023-06-09 at 07.09.49">
            <a:hlinkClick r:id="" action="ppaction://media"/>
            <a:extLst>
              <a:ext uri="{FF2B5EF4-FFF2-40B4-BE49-F238E27FC236}">
                <a16:creationId xmlns:a16="http://schemas.microsoft.com/office/drawing/2014/main" id="{6EA2BC8F-F8F0-7440-80AE-868D940CEF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04801" y="1430935"/>
            <a:ext cx="2968156" cy="5427065"/>
          </a:xfrm>
          <a:prstGeom prst="rect">
            <a:avLst/>
          </a:prstGeom>
        </p:spPr>
      </p:pic>
      <p:pic>
        <p:nvPicPr>
          <p:cNvPr id="6" name="Picture 5" descr="A picture containing design, frame&#10;&#10;Description automatically generated with medium confidence">
            <a:extLst>
              <a:ext uri="{FF2B5EF4-FFF2-40B4-BE49-F238E27FC236}">
                <a16:creationId xmlns:a16="http://schemas.microsoft.com/office/drawing/2014/main" id="{1D2180AA-3DDF-E744-81D7-D1C97681E1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3358" y="377746"/>
            <a:ext cx="6749713" cy="756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8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DEBB3E-5A74-FC91-103F-97671E51001D}"/>
              </a:ext>
            </a:extLst>
          </p:cNvPr>
          <p:cNvSpPr/>
          <p:nvPr/>
        </p:nvSpPr>
        <p:spPr>
          <a:xfrm>
            <a:off x="3772993" y="377746"/>
            <a:ext cx="4831772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000" b="1" dirty="0">
                <a:ln w="3175">
                  <a:solidFill>
                    <a:schemeClr val="tx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Demi" panose="020F0502020204030204" pitchFamily="34" charset="0"/>
                <a:cs typeface="+mj-cs"/>
              </a:rPr>
              <a:t>Business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ECFBDA-CABF-4E34-84D0-1DF2ACB0B33B}"/>
              </a:ext>
            </a:extLst>
          </p:cNvPr>
          <p:cNvSpPr txBox="1"/>
          <p:nvPr/>
        </p:nvSpPr>
        <p:spPr>
          <a:xfrm>
            <a:off x="413712" y="1301076"/>
            <a:ext cx="11550316" cy="5154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n w="3175">
                  <a:noFill/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Demi" panose="020F0502020204030204" pitchFamily="34" charset="0"/>
                <a:cs typeface="+mj-cs"/>
              </a:rPr>
              <a:t>We provide the technological solution for the municipality</a:t>
            </a:r>
          </a:p>
          <a:p>
            <a:pPr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n w="3175">
                  <a:noFill/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Demi" panose="020F0502020204030204" pitchFamily="34" charset="0"/>
                <a:cs typeface="+mj-cs"/>
              </a:rPr>
              <a:t>A single car parking in Tel-Aviv: 12</a:t>
            </a:r>
            <a:r>
              <a:rPr lang="he-IL" sz="2400" dirty="0">
                <a:ln w="3175">
                  <a:noFill/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Demi" panose="020F0502020204030204" pitchFamily="34" charset="0"/>
                <a:cs typeface="+mj-cs"/>
              </a:rPr>
              <a:t>₪ </a:t>
            </a:r>
            <a:r>
              <a:rPr lang="en-US" sz="2400" dirty="0">
                <a:ln w="3175">
                  <a:noFill/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Demi" panose="020F0502020204030204" pitchFamily="34" charset="0"/>
                <a:cs typeface="+mj-cs"/>
              </a:rPr>
              <a:t>per hour</a:t>
            </a:r>
          </a:p>
          <a:p>
            <a:pPr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n w="3175">
                  <a:noFill/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Demi" panose="020F0502020204030204" pitchFamily="34" charset="0"/>
                <a:cs typeface="+mj-cs"/>
              </a:rPr>
              <a:t>A single </a:t>
            </a:r>
            <a:r>
              <a:rPr lang="en-US" sz="2400" dirty="0" err="1">
                <a:ln w="3175">
                  <a:noFill/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Demi" panose="020F0502020204030204" pitchFamily="34" charset="0"/>
                <a:cs typeface="+mj-cs"/>
              </a:rPr>
              <a:t>LockoBike</a:t>
            </a:r>
            <a:r>
              <a:rPr lang="en-US" sz="2400" dirty="0">
                <a:ln w="3175">
                  <a:noFill/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Demi" panose="020F0502020204030204" pitchFamily="34" charset="0"/>
                <a:cs typeface="+mj-cs"/>
              </a:rPr>
              <a:t> station can protect up to 10 vehicles in the same area</a:t>
            </a:r>
          </a:p>
          <a:p>
            <a:pPr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n w="3175">
                  <a:noFill/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Demi" panose="020F0502020204030204" pitchFamily="34" charset="0"/>
                <a:cs typeface="+mj-cs"/>
              </a:rPr>
              <a:t>We can charge 2</a:t>
            </a:r>
            <a:r>
              <a:rPr lang="he-IL" sz="2400" dirty="0">
                <a:ln w="3175">
                  <a:noFill/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Demi" panose="020F0502020204030204" pitchFamily="34" charset="0"/>
                <a:cs typeface="+mj-cs"/>
              </a:rPr>
              <a:t>₪ </a:t>
            </a:r>
            <a:r>
              <a:rPr lang="en-US" sz="2400" dirty="0">
                <a:ln w="3175">
                  <a:noFill/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Demi" panose="020F0502020204030204" pitchFamily="34" charset="0"/>
                <a:cs typeface="+mj-cs"/>
              </a:rPr>
              <a:t>per hour</a:t>
            </a:r>
          </a:p>
          <a:p>
            <a:pPr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n w="3175">
                  <a:noFill/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Demi" panose="020F0502020204030204" pitchFamily="34" charset="0"/>
                <a:cs typeface="+mj-cs"/>
              </a:rPr>
              <a:t>Optional outsourcing:</a:t>
            </a:r>
          </a:p>
          <a:p>
            <a:pPr marL="1371600" lvl="4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n w="3175">
                  <a:noFill/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Demi" panose="020F0502020204030204" pitchFamily="34" charset="0"/>
                <a:cs typeface="+mj-cs"/>
              </a:rPr>
              <a:t>For the physical cage (</a:t>
            </a:r>
            <a:r>
              <a:rPr lang="en-US" sz="2400" dirty="0" err="1">
                <a:ln w="3175">
                  <a:noFill/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Demi" panose="020F0502020204030204" pitchFamily="34" charset="0"/>
                <a:cs typeface="+mj-cs"/>
              </a:rPr>
              <a:t>Altinnova</a:t>
            </a:r>
            <a:r>
              <a:rPr lang="en-US" sz="2400" dirty="0">
                <a:ln w="3175">
                  <a:noFill/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Demi" panose="020F0502020204030204" pitchFamily="34" charset="0"/>
                <a:cs typeface="+mj-cs"/>
              </a:rPr>
              <a:t>)</a:t>
            </a:r>
          </a:p>
          <a:p>
            <a:pPr marL="1371600" lvl="4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n w="3175">
                  <a:noFill/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Demi" panose="020F0502020204030204" pitchFamily="34" charset="0"/>
                <a:cs typeface="+mj-cs"/>
              </a:rPr>
              <a:t>Technicians support</a:t>
            </a:r>
          </a:p>
        </p:txBody>
      </p:sp>
    </p:spTree>
    <p:extLst>
      <p:ext uri="{BB962C8B-B14F-4D97-AF65-F5344CB8AC3E}">
        <p14:creationId xmlns:p14="http://schemas.microsoft.com/office/powerpoint/2010/main" val="2665239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DEBB3E-5A74-FC91-103F-97671E51001D}"/>
              </a:ext>
            </a:extLst>
          </p:cNvPr>
          <p:cNvSpPr/>
          <p:nvPr/>
        </p:nvSpPr>
        <p:spPr>
          <a:xfrm>
            <a:off x="1175455" y="377746"/>
            <a:ext cx="10026847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000" b="1" dirty="0">
                <a:ln w="3175">
                  <a:solidFill>
                    <a:schemeClr val="tx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Demi" panose="020F0502020204030204" pitchFamily="34" charset="0"/>
                <a:cs typeface="+mj-cs"/>
              </a:rPr>
              <a:t>Roadmap: Building for the Future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6D3105-901E-A3A0-3B3D-4EE3D4D35A0F}"/>
              </a:ext>
            </a:extLst>
          </p:cNvPr>
          <p:cNvSpPr txBox="1"/>
          <p:nvPr/>
        </p:nvSpPr>
        <p:spPr>
          <a:xfrm>
            <a:off x="413712" y="1301076"/>
            <a:ext cx="11550316" cy="219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n w="3175">
                  <a:noFill/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Demi" panose="020F0502020204030204" pitchFamily="34" charset="0"/>
                <a:cs typeface="+mj-cs"/>
              </a:rPr>
              <a:t>Completing the code development (DB, Integration, payment page)</a:t>
            </a:r>
          </a:p>
          <a:p>
            <a:pPr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n w="3175">
                  <a:noFill/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Demi" panose="020F0502020204030204" pitchFamily="34" charset="0"/>
                <a:cs typeface="+mj-cs"/>
              </a:rPr>
              <a:t>Market Survey for international costumers</a:t>
            </a:r>
          </a:p>
          <a:p>
            <a:pPr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n w="3175">
                  <a:noFill/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Demi" panose="020F0502020204030204" pitchFamily="34" charset="0"/>
                <a:cs typeface="+mj-cs"/>
              </a:rPr>
              <a:t>Expanding collaboration with more local municipalities</a:t>
            </a:r>
          </a:p>
        </p:txBody>
      </p:sp>
    </p:spTree>
    <p:extLst>
      <p:ext uri="{BB962C8B-B14F-4D97-AF65-F5344CB8AC3E}">
        <p14:creationId xmlns:p14="http://schemas.microsoft.com/office/powerpoint/2010/main" val="2422344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DEBB3E-5A74-FC91-103F-97671E51001D}"/>
              </a:ext>
            </a:extLst>
          </p:cNvPr>
          <p:cNvSpPr/>
          <p:nvPr/>
        </p:nvSpPr>
        <p:spPr>
          <a:xfrm>
            <a:off x="667622" y="1099106"/>
            <a:ext cx="1085675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3175">
                  <a:solidFill>
                    <a:schemeClr val="tx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Demi" panose="020F0502020204030204" pitchFamily="34" charset="0"/>
                <a:cs typeface="+mj-cs"/>
              </a:rPr>
              <a:t>Thanks For Your Listening</a:t>
            </a:r>
          </a:p>
        </p:txBody>
      </p:sp>
    </p:spTree>
    <p:extLst>
      <p:ext uri="{BB962C8B-B14F-4D97-AF65-F5344CB8AC3E}">
        <p14:creationId xmlns:p14="http://schemas.microsoft.com/office/powerpoint/2010/main" val="311926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icycle leaning against a railing&#10;&#10;Description automatically generated with low confidence">
            <a:extLst>
              <a:ext uri="{FF2B5EF4-FFF2-40B4-BE49-F238E27FC236}">
                <a16:creationId xmlns:a16="http://schemas.microsoft.com/office/drawing/2014/main" id="{2B0B4675-DDEB-A44A-AD21-064251EA9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617" y="-153944"/>
            <a:ext cx="2607177" cy="3173382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F380DE3-7981-8F44-A4F3-8A9727FE9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3" y="3246933"/>
            <a:ext cx="3486356" cy="1339994"/>
          </a:xfrm>
          <a:prstGeom prst="rect">
            <a:avLst/>
          </a:prstGeom>
        </p:spPr>
      </p:pic>
      <p:pic>
        <p:nvPicPr>
          <p:cNvPr id="13" name="Picture 12" descr="A collage of a bicycle lying on a couch&#10;&#10;Description automatically generated with medium confidence">
            <a:extLst>
              <a:ext uri="{FF2B5EF4-FFF2-40B4-BE49-F238E27FC236}">
                <a16:creationId xmlns:a16="http://schemas.microsoft.com/office/drawing/2014/main" id="{D6BECA15-D7D0-B746-8C86-D0BB36085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123" y="-22209"/>
            <a:ext cx="2220162" cy="3357540"/>
          </a:xfrm>
          <a:prstGeom prst="rect">
            <a:avLst/>
          </a:prstGeom>
        </p:spPr>
      </p:pic>
      <p:pic>
        <p:nvPicPr>
          <p:cNvPr id="17" name="Picture 16" descr="A person riding a bicycle&#10;&#10;Description automatically generated with low confidence">
            <a:extLst>
              <a:ext uri="{FF2B5EF4-FFF2-40B4-BE49-F238E27FC236}">
                <a16:creationId xmlns:a16="http://schemas.microsoft.com/office/drawing/2014/main" id="{0BA52CC0-2D98-EF4B-9C00-FB8DF045D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251" y="227010"/>
            <a:ext cx="2607177" cy="4329000"/>
          </a:xfrm>
          <a:prstGeom prst="rect">
            <a:avLst/>
          </a:prstGeom>
        </p:spPr>
      </p:pic>
      <p:pic>
        <p:nvPicPr>
          <p:cNvPr id="19" name="Picture 18" descr="A screenshot of a social media post&#10;&#10;Description automatically generated with medium confidence">
            <a:extLst>
              <a:ext uri="{FF2B5EF4-FFF2-40B4-BE49-F238E27FC236}">
                <a16:creationId xmlns:a16="http://schemas.microsoft.com/office/drawing/2014/main" id="{6F7B9F18-1D7F-D145-B59C-94FBE417DD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2411" y="4345605"/>
            <a:ext cx="4034520" cy="2466006"/>
          </a:xfrm>
          <a:prstGeom prst="rect">
            <a:avLst/>
          </a:prstGeom>
        </p:spPr>
      </p:pic>
      <p:pic>
        <p:nvPicPr>
          <p:cNvPr id="21" name="Picture 20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A818B139-92F6-EA44-B5C3-FFF7C419F7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566038">
            <a:off x="7758259" y="57083"/>
            <a:ext cx="2070489" cy="2991358"/>
          </a:xfrm>
          <a:prstGeom prst="rect">
            <a:avLst/>
          </a:prstGeom>
        </p:spPr>
      </p:pic>
      <p:pic>
        <p:nvPicPr>
          <p:cNvPr id="23" name="Picture 22" descr="A screenshot of a social media post&#10;&#10;Description automatically generated with medium confidence">
            <a:extLst>
              <a:ext uri="{FF2B5EF4-FFF2-40B4-BE49-F238E27FC236}">
                <a16:creationId xmlns:a16="http://schemas.microsoft.com/office/drawing/2014/main" id="{786D5D89-1B2F-4A42-A4D1-498323C75F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1465" y="2968511"/>
            <a:ext cx="3648708" cy="1856867"/>
          </a:xfrm>
          <a:prstGeom prst="rect">
            <a:avLst/>
          </a:prstGeom>
        </p:spPr>
      </p:pic>
      <p:pic>
        <p:nvPicPr>
          <p:cNvPr id="25" name="Picture 24" descr="A picture containing bike, tire, wheel, bicycle tire&#10;&#10;Description automatically generated">
            <a:extLst>
              <a:ext uri="{FF2B5EF4-FFF2-40B4-BE49-F238E27FC236}">
                <a16:creationId xmlns:a16="http://schemas.microsoft.com/office/drawing/2014/main" id="{4A85AEC0-8B7C-B244-89AE-C03F757A57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6778" y="3460288"/>
            <a:ext cx="1553223" cy="2975505"/>
          </a:xfrm>
          <a:prstGeom prst="rect">
            <a:avLst/>
          </a:prstGeom>
        </p:spPr>
      </p:pic>
      <p:pic>
        <p:nvPicPr>
          <p:cNvPr id="27" name="Picture 26" descr="A person riding a scooter&#10;&#10;Description automatically generated with medium confidence">
            <a:extLst>
              <a:ext uri="{FF2B5EF4-FFF2-40B4-BE49-F238E27FC236}">
                <a16:creationId xmlns:a16="http://schemas.microsoft.com/office/drawing/2014/main" id="{785FD2F3-0354-1640-B898-CB09939F6F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3508">
            <a:off x="-6228" y="27636"/>
            <a:ext cx="2151422" cy="3044703"/>
          </a:xfrm>
          <a:prstGeom prst="rect">
            <a:avLst/>
          </a:prstGeom>
        </p:spPr>
      </p:pic>
      <p:pic>
        <p:nvPicPr>
          <p:cNvPr id="29" name="Picture 28" descr="A bicycle parked on a sidewalk&#10;&#10;Description automatically generated with medium confidence">
            <a:extLst>
              <a:ext uri="{FF2B5EF4-FFF2-40B4-BE49-F238E27FC236}">
                <a16:creationId xmlns:a16="http://schemas.microsoft.com/office/drawing/2014/main" id="{E6FF6E42-17DA-B04A-9A61-2A3EFF240C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543333">
            <a:off x="6035378" y="2020070"/>
            <a:ext cx="1752584" cy="3324902"/>
          </a:xfrm>
          <a:prstGeom prst="rect">
            <a:avLst/>
          </a:prstGeom>
        </p:spPr>
      </p:pic>
      <p:pic>
        <p:nvPicPr>
          <p:cNvPr id="31" name="Picture 30" descr="A collage of a bicycle and a pole&#10;&#10;Description automatically generated with low confidence">
            <a:extLst>
              <a:ext uri="{FF2B5EF4-FFF2-40B4-BE49-F238E27FC236}">
                <a16:creationId xmlns:a16="http://schemas.microsoft.com/office/drawing/2014/main" id="{1897C50A-32D4-9C48-BC2E-71CFEDFCA6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701781">
            <a:off x="88806" y="4216583"/>
            <a:ext cx="2343946" cy="2453285"/>
          </a:xfrm>
          <a:prstGeom prst="rect">
            <a:avLst/>
          </a:prstGeom>
        </p:spPr>
      </p:pic>
      <p:pic>
        <p:nvPicPr>
          <p:cNvPr id="33" name="Picture 32" descr="A screenshot of a map&#10;&#10;Description automatically generated with medium confidence">
            <a:extLst>
              <a:ext uri="{FF2B5EF4-FFF2-40B4-BE49-F238E27FC236}">
                <a16:creationId xmlns:a16="http://schemas.microsoft.com/office/drawing/2014/main" id="{0F4D5365-2C76-1147-BB26-D327D803047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73365" y="4554083"/>
            <a:ext cx="2251991" cy="2049050"/>
          </a:xfrm>
          <a:prstGeom prst="rect">
            <a:avLst/>
          </a:prstGeom>
        </p:spPr>
      </p:pic>
      <p:pic>
        <p:nvPicPr>
          <p:cNvPr id="35" name="Picture 34" descr="A cat lying in a basket on a bike&#10;&#10;Description automatically generated with medium confidence">
            <a:extLst>
              <a:ext uri="{FF2B5EF4-FFF2-40B4-BE49-F238E27FC236}">
                <a16:creationId xmlns:a16="http://schemas.microsoft.com/office/drawing/2014/main" id="{81EB15DF-BA41-084A-B91C-A54E49AE01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25215" y="3019438"/>
            <a:ext cx="2523433" cy="3733801"/>
          </a:xfrm>
          <a:prstGeom prst="rect">
            <a:avLst/>
          </a:prstGeom>
        </p:spPr>
      </p:pic>
      <p:pic>
        <p:nvPicPr>
          <p:cNvPr id="37" name="Picture 36" descr="A person on a bicycle&#10;&#10;Description automatically generated with medium confidence">
            <a:extLst>
              <a:ext uri="{FF2B5EF4-FFF2-40B4-BE49-F238E27FC236}">
                <a16:creationId xmlns:a16="http://schemas.microsoft.com/office/drawing/2014/main" id="{5FED2D49-464E-644D-A11B-D96923A40A0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045423">
            <a:off x="3873412" y="1466518"/>
            <a:ext cx="2324224" cy="4362900"/>
          </a:xfrm>
          <a:prstGeom prst="rect">
            <a:avLst/>
          </a:prstGeom>
        </p:spPr>
      </p:pic>
      <p:pic>
        <p:nvPicPr>
          <p:cNvPr id="39" name="Picture 38" descr="A picture containing wheel, bike, text, land vehicle&#10;&#10;Description automatically generated">
            <a:extLst>
              <a:ext uri="{FF2B5EF4-FFF2-40B4-BE49-F238E27FC236}">
                <a16:creationId xmlns:a16="http://schemas.microsoft.com/office/drawing/2014/main" id="{F1F436BD-CDA7-A940-8DB6-D966B86F631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551716">
            <a:off x="9045152" y="1931443"/>
            <a:ext cx="2410758" cy="3595113"/>
          </a:xfrm>
          <a:prstGeom prst="rect">
            <a:avLst/>
          </a:prstGeom>
        </p:spPr>
      </p:pic>
      <p:pic>
        <p:nvPicPr>
          <p:cNvPr id="41" name="Picture 40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FEDBFB96-F6C8-5B4B-A2F4-3755E67E8AA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021178">
            <a:off x="9644062" y="-170400"/>
            <a:ext cx="2510599" cy="2869256"/>
          </a:xfrm>
          <a:prstGeom prst="rect">
            <a:avLst/>
          </a:prstGeom>
        </p:spPr>
      </p:pic>
      <p:pic>
        <p:nvPicPr>
          <p:cNvPr id="15" name="Picture 14" descr="A collage of images of a person on a bicycle&#10;&#10;Description automatically generated with low confidence">
            <a:extLst>
              <a:ext uri="{FF2B5EF4-FFF2-40B4-BE49-F238E27FC236}">
                <a16:creationId xmlns:a16="http://schemas.microsoft.com/office/drawing/2014/main" id="{A04505C5-85C0-4F4C-9368-2BA5DF858FC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794794" y="1767011"/>
            <a:ext cx="1422540" cy="1756733"/>
          </a:xfrm>
          <a:prstGeom prst="rect">
            <a:avLst/>
          </a:prstGeom>
        </p:spPr>
      </p:pic>
      <p:pic>
        <p:nvPicPr>
          <p:cNvPr id="43" name="Picture 42" descr="A screenshot of a news article&#10;&#10;Description automatically generated with low confidence">
            <a:extLst>
              <a:ext uri="{FF2B5EF4-FFF2-40B4-BE49-F238E27FC236}">
                <a16:creationId xmlns:a16="http://schemas.microsoft.com/office/drawing/2014/main" id="{52D1CE29-0847-604A-AA0F-DBE3C7F7DE5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06251" y="285545"/>
            <a:ext cx="9281534" cy="620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02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9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yellow bike lock&#10;&#10;Description automatically generated with medium confidence">
            <a:extLst>
              <a:ext uri="{FF2B5EF4-FFF2-40B4-BE49-F238E27FC236}">
                <a16:creationId xmlns:a16="http://schemas.microsoft.com/office/drawing/2014/main" id="{04A13751-A9CB-1145-AAB5-CFB1C3F44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32" b="92568" l="9582" r="95296">
                        <a14:foregroundMark x1="16028" y1="49775" x2="16028" y2="35698"/>
                        <a14:foregroundMark x1="16028" y1="35698" x2="16028" y2="35698"/>
                        <a14:foregroundMark x1="44599" y1="6644" x2="71429" y2="9347"/>
                        <a14:foregroundMark x1="18990" y1="75338" x2="13763" y2="88851"/>
                        <a14:foregroundMark x1="13763" y1="88851" x2="41289" y2="92005"/>
                        <a14:foregroundMark x1="41289" y1="92005" x2="69338" y2="88851"/>
                        <a14:foregroundMark x1="82230" y1="89977" x2="82230" y2="68018"/>
                        <a14:foregroundMark x1="81359" y1="28378" x2="83972" y2="57432"/>
                        <a14:foregroundMark x1="14460" y1="34347" x2="19861" y2="18356"/>
                        <a14:foregroundMark x1="22300" y1="15653" x2="40592" y2="7545"/>
                        <a14:foregroundMark x1="40592" y1="7545" x2="46167" y2="7207"/>
                        <a14:foregroundMark x1="71777" y1="10698" x2="82230" y2="22748"/>
                        <a14:foregroundMark x1="82230" y1="22748" x2="83972" y2="28378"/>
                        <a14:foregroundMark x1="9756" y1="74775" x2="16028" y2="83446"/>
                        <a14:foregroundMark x1="18990" y1="51914" x2="20209" y2="88626"/>
                        <a14:foregroundMark x1="21080" y1="84459" x2="48084" y2="88626"/>
                        <a14:foregroundMark x1="48084" y1="88626" x2="67073" y2="86036"/>
                        <a14:foregroundMark x1="67073" y1="86036" x2="34843" y2="85360"/>
                        <a14:foregroundMark x1="87631" y1="92680" x2="72997" y2="83333"/>
                        <a14:foregroundMark x1="72997" y1="83333" x2="51394" y2="84685"/>
                        <a14:foregroundMark x1="51394" y1="84685" x2="39547" y2="83108"/>
                        <a14:foregroundMark x1="94774" y1="90203" x2="95296" y2="88063"/>
                        <a14:foregroundMark x1="14460" y1="78266" x2="16028" y2="71509"/>
                        <a14:backgroundMark x1="42857" y1="27590" x2="53310" y2="565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1713" y="1534790"/>
            <a:ext cx="2453001" cy="3788420"/>
          </a:xfrm>
          <a:prstGeom prst="rect">
            <a:avLst/>
          </a:prstGeom>
        </p:spPr>
      </p:pic>
      <p:pic>
        <p:nvPicPr>
          <p:cNvPr id="6" name="Picture 5" descr="A green and white scooter&#10;&#10;Description automatically generated with medium confidence">
            <a:extLst>
              <a:ext uri="{FF2B5EF4-FFF2-40B4-BE49-F238E27FC236}">
                <a16:creationId xmlns:a16="http://schemas.microsoft.com/office/drawing/2014/main" id="{61BA4636-FAA2-884C-872A-91EFD140DD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4429" y1="10071" x2="54429" y2="10071"/>
                        <a14:foregroundMark x1="56071" y1="24929" x2="56071" y2="24929"/>
                        <a14:foregroundMark x1="58929" y1="26357" x2="58929" y2="26357"/>
                        <a14:foregroundMark x1="60429" y1="56571" x2="60429" y2="56571"/>
                        <a14:foregroundMark x1="57071" y1="57286" x2="57071" y2="57286"/>
                        <a14:foregroundMark x1="56357" y1="60643" x2="60857" y2="54643"/>
                        <a14:foregroundMark x1="60857" y1="54357" x2="60857" y2="48143"/>
                        <a14:foregroundMark x1="22357" y1="71857" x2="22357" y2="71857"/>
                        <a14:foregroundMark x1="20143" y1="70929" x2="22786" y2="72571"/>
                        <a14:backgroundMark x1="50071" y1="80714" x2="30714" y2="75714"/>
                        <a14:backgroundMark x1="56071" y1="78786" x2="40786" y2="81714"/>
                        <a14:backgroundMark x1="65929" y1="81000" x2="65929" y2="81000"/>
                        <a14:backgroundMark x1="70929" y1="80000" x2="70929" y2="8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7182" y="1416079"/>
            <a:ext cx="4291014" cy="4291014"/>
          </a:xfrm>
          <a:prstGeom prst="rect">
            <a:avLst/>
          </a:prstGeom>
        </p:spPr>
      </p:pic>
      <p:pic>
        <p:nvPicPr>
          <p:cNvPr id="8" name="Picture 7" descr="A picture containing land vehicle, vehicle, car, outdoor&#10;&#10;Description automatically generated">
            <a:extLst>
              <a:ext uri="{FF2B5EF4-FFF2-40B4-BE49-F238E27FC236}">
                <a16:creationId xmlns:a16="http://schemas.microsoft.com/office/drawing/2014/main" id="{C6C45D2F-2AB5-0F43-9E5C-E22E647575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0280" y="2091530"/>
            <a:ext cx="4473594" cy="29805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AF01AB-85DC-5C47-83B9-DD48A3B0C03A}"/>
              </a:ext>
            </a:extLst>
          </p:cNvPr>
          <p:cNvSpPr txBox="1"/>
          <p:nvPr/>
        </p:nvSpPr>
        <p:spPr>
          <a:xfrm>
            <a:off x="5317958" y="10467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161ECD-ED87-7944-AC0A-4BCD0150CDC1}"/>
              </a:ext>
            </a:extLst>
          </p:cNvPr>
          <p:cNvSpPr/>
          <p:nvPr/>
        </p:nvSpPr>
        <p:spPr>
          <a:xfrm>
            <a:off x="2363387" y="500656"/>
            <a:ext cx="7296805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000" b="1" dirty="0">
                <a:ln w="3175">
                  <a:solidFill>
                    <a:schemeClr val="tx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Demi" panose="020F0502020204030204" pitchFamily="34" charset="0"/>
                <a:cs typeface="+mj-cs"/>
              </a:rPr>
              <a:t>Existing Solutions Today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DBC4D-61A4-2943-A49A-44BFB7904BE2}"/>
              </a:ext>
            </a:extLst>
          </p:cNvPr>
          <p:cNvSpPr txBox="1"/>
          <p:nvPr/>
        </p:nvSpPr>
        <p:spPr>
          <a:xfrm>
            <a:off x="1470779" y="5323210"/>
            <a:ext cx="1434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400" dirty="0">
                <a:ln w="3175">
                  <a:noFill/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Demi" panose="020F0502020204030204" pitchFamily="34" charset="0"/>
                <a:cs typeface="+mj-cs"/>
              </a:rPr>
              <a:t>700 ILS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64E981-5907-9B46-A5B7-5853D89B0390}"/>
              </a:ext>
            </a:extLst>
          </p:cNvPr>
          <p:cNvSpPr txBox="1"/>
          <p:nvPr/>
        </p:nvSpPr>
        <p:spPr>
          <a:xfrm>
            <a:off x="4664872" y="5323210"/>
            <a:ext cx="1675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400" dirty="0">
                <a:ln w="3175">
                  <a:noFill/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Demi" panose="020F0502020204030204" pitchFamily="34" charset="0"/>
                <a:cs typeface="+mj-cs"/>
              </a:rPr>
              <a:t>1</a:t>
            </a:r>
            <a:r>
              <a:rPr lang="en-US" sz="2400" dirty="0">
                <a:ln w="3175">
                  <a:noFill/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Demi" panose="020F0502020204030204" pitchFamily="34" charset="0"/>
                <a:cs typeface="+mj-cs"/>
              </a:rPr>
              <a:t>ILS/min</a:t>
            </a:r>
            <a:endParaRPr lang="en-IL" sz="2400" dirty="0">
              <a:ln w="3175">
                <a:noFill/>
                <a:prstDash val="solid"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Demi" panose="020F0502020204030204" pitchFamily="34" charset="0"/>
              <a:cs typeface="+mj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09E1194-301D-CF47-A816-4145E745C4CD}"/>
              </a:ext>
            </a:extLst>
          </p:cNvPr>
          <p:cNvSpPr txBox="1"/>
          <p:nvPr/>
        </p:nvSpPr>
        <p:spPr>
          <a:xfrm>
            <a:off x="8402666" y="5323209"/>
            <a:ext cx="3281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400" dirty="0">
                <a:ln w="3175">
                  <a:noFill/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Demi" panose="020F0502020204030204" pitchFamily="34" charset="0"/>
                <a:cs typeface="+mj-cs"/>
              </a:rPr>
              <a:t>Expensive Polluting</a:t>
            </a:r>
          </a:p>
        </p:txBody>
      </p:sp>
    </p:spTree>
    <p:extLst>
      <p:ext uri="{BB962C8B-B14F-4D97-AF65-F5344CB8AC3E}">
        <p14:creationId xmlns:p14="http://schemas.microsoft.com/office/powerpoint/2010/main" val="194822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7" grpId="0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5" title="Media1">
            <a:hlinkClick r:id="" action="ppaction://media"/>
            <a:extLst>
              <a:ext uri="{FF2B5EF4-FFF2-40B4-BE49-F238E27FC236}">
                <a16:creationId xmlns:a16="http://schemas.microsoft.com/office/drawing/2014/main" id="{4EFB6118-D87D-CE0D-54A3-C96374D24AF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09396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66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cycle frame, bike, bicycle wheel, wheel&#10;&#10;Description automatically generated">
            <a:extLst>
              <a:ext uri="{FF2B5EF4-FFF2-40B4-BE49-F238E27FC236}">
                <a16:creationId xmlns:a16="http://schemas.microsoft.com/office/drawing/2014/main" id="{B6DCBE1E-A954-89CC-2447-1499D0F3F5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84" b="78970" l="8796" r="90278">
                        <a14:foregroundMark x1="9259" y1="56223" x2="9259" y2="56223"/>
                        <a14:foregroundMark x1="90278" y1="56652" x2="90278" y2="56652"/>
                      </a14:backgroundRemoval>
                    </a14:imgEffect>
                  </a14:imgLayer>
                </a14:imgProps>
              </a:ext>
            </a:extLst>
          </a:blip>
          <a:srcRect b="11460"/>
          <a:stretch/>
        </p:blipFill>
        <p:spPr>
          <a:xfrm>
            <a:off x="4263535" y="1590146"/>
            <a:ext cx="3850669" cy="3677707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DAC5B6-20CE-447F-8BA1-F2274AC7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1D22B31-BF8F-446B-9009-8A251FB17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picture containing electronic device, electronics, silver&#10;&#10;Description automatically generated">
            <a:extLst>
              <a:ext uri="{FF2B5EF4-FFF2-40B4-BE49-F238E27FC236}">
                <a16:creationId xmlns:a16="http://schemas.microsoft.com/office/drawing/2014/main" id="{3F41A25D-7C77-5C48-B4E5-7EDFB0D27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2313" y="533320"/>
            <a:ext cx="7513111" cy="5791357"/>
          </a:xfrm>
          <a:prstGeom prst="rect">
            <a:avLst/>
          </a:prstGeom>
        </p:spPr>
      </p:pic>
      <p:pic>
        <p:nvPicPr>
          <p:cNvPr id="3" name="Picture 2" descr="A picture containing logo, symbol, font, graphics&#10;&#10;Description automatically generated">
            <a:extLst>
              <a:ext uri="{FF2B5EF4-FFF2-40B4-BE49-F238E27FC236}">
                <a16:creationId xmlns:a16="http://schemas.microsoft.com/office/drawing/2014/main" id="{B81B6D77-13EE-647C-5C53-B04663EFEE9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62484"/>
          <a:stretch/>
        </p:blipFill>
        <p:spPr>
          <a:xfrm>
            <a:off x="3860229" y="1590146"/>
            <a:ext cx="1598464" cy="152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17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bicycle frame, bike, bicycle wheel, wheel&#10;&#10;Description automatically generated">
            <a:extLst>
              <a:ext uri="{FF2B5EF4-FFF2-40B4-BE49-F238E27FC236}">
                <a16:creationId xmlns:a16="http://schemas.microsoft.com/office/drawing/2014/main" id="{3B30F9A1-7322-FFDE-6B09-34B24DF510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84" b="78970" l="8796" r="90278">
                        <a14:foregroundMark x1="9259" y1="56223" x2="9259" y2="56223"/>
                        <a14:foregroundMark x1="90278" y1="56652" x2="90278" y2="56652"/>
                      </a14:backgroundRemoval>
                    </a14:imgEffect>
                  </a14:imgLayer>
                </a14:imgProps>
              </a:ext>
            </a:extLst>
          </a:blip>
          <a:srcRect b="11460"/>
          <a:stretch/>
        </p:blipFill>
        <p:spPr>
          <a:xfrm>
            <a:off x="4263535" y="1590146"/>
            <a:ext cx="3850669" cy="367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tatue of a person riding a horse&#10;&#10;Description automatically generated">
            <a:extLst>
              <a:ext uri="{FF2B5EF4-FFF2-40B4-BE49-F238E27FC236}">
                <a16:creationId xmlns:a16="http://schemas.microsoft.com/office/drawing/2014/main" id="{973C814A-CB94-364D-8D48-15600AC3A4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824" b="1023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Picture 6" descr="A picture containing electronic device, electronics, silver&#10;&#10;Description automatically generated">
            <a:extLst>
              <a:ext uri="{FF2B5EF4-FFF2-40B4-BE49-F238E27FC236}">
                <a16:creationId xmlns:a16="http://schemas.microsoft.com/office/drawing/2014/main" id="{E3A0566F-A2F1-0943-9E82-06B0DCF178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3199" y="3686175"/>
            <a:ext cx="2580502" cy="198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0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heel, land vehicle, outdoor, bicycle wheel&#10;&#10;Description automatically generated">
            <a:extLst>
              <a:ext uri="{FF2B5EF4-FFF2-40B4-BE49-F238E27FC236}">
                <a16:creationId xmlns:a16="http://schemas.microsoft.com/office/drawing/2014/main" id="{78ADFB2B-1AE1-0D4A-B7CF-2CB99C6BC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43" y="2889446"/>
            <a:ext cx="5688807" cy="3632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3C282E-0A76-A141-A937-2836ABB85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870" y="2889446"/>
            <a:ext cx="5805487" cy="36325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5A201CE-2A38-EF43-9F80-DE05803C63A6}"/>
              </a:ext>
            </a:extLst>
          </p:cNvPr>
          <p:cNvSpPr/>
          <p:nvPr/>
        </p:nvSpPr>
        <p:spPr>
          <a:xfrm>
            <a:off x="2277902" y="377746"/>
            <a:ext cx="7821949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000" b="1" dirty="0">
                <a:ln w="3175">
                  <a:solidFill>
                    <a:schemeClr val="tx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Demi" panose="020F0502020204030204" pitchFamily="34" charset="0"/>
                <a:cs typeface="+mj-cs"/>
              </a:rPr>
              <a:t>Today in Paris and London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3246FE-0850-AA45-88BF-D660805EF88C}"/>
              </a:ext>
            </a:extLst>
          </p:cNvPr>
          <p:cNvSpPr txBox="1"/>
          <p:nvPr/>
        </p:nvSpPr>
        <p:spPr>
          <a:xfrm>
            <a:off x="197643" y="1301076"/>
            <a:ext cx="11766385" cy="146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L" sz="2400" dirty="0">
                <a:ln w="3175">
                  <a:noFill/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Demi" panose="020F0502020204030204" pitchFamily="34" charset="0"/>
                <a:cs typeface="+mj-cs"/>
              </a:rPr>
              <a:t>51,000 people on waiting lists in London.</a:t>
            </a:r>
            <a:endParaRPr lang="he-IL" sz="2400" dirty="0">
              <a:ln w="3175">
                <a:noFill/>
                <a:prstDash val="solid"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Demi" panose="020F0502020204030204" pitchFamily="34" charset="0"/>
              <a:cs typeface="+mj-cs"/>
            </a:endParaRPr>
          </a:p>
          <a:p>
            <a:pPr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n w="3175">
                  <a:noFill/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Demi" panose="020F0502020204030204" pitchFamily="34" charset="0"/>
                <a:cs typeface="+mj-cs"/>
              </a:rPr>
              <a:t>Security blade model : only small amount of people have access to each locker. </a:t>
            </a:r>
            <a:endParaRPr lang="en-IL" sz="2400" dirty="0">
              <a:ln w="3175">
                <a:noFill/>
                <a:prstDash val="solid"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Demi" panose="020F050202020403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18374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enter, community, network, people, relationship, social network icon -  Download on Iconfinder">
            <a:extLst>
              <a:ext uri="{FF2B5EF4-FFF2-40B4-BE49-F238E27FC236}">
                <a16:creationId xmlns:a16="http://schemas.microsoft.com/office/drawing/2014/main" id="{CA86CBB5-67BA-D192-75AA-FC13C6B7B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272" y="2265553"/>
            <a:ext cx="5067455" cy="506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3C282E-0A76-A141-A937-2836ABB858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17" r="27579"/>
          <a:stretch/>
        </p:blipFill>
        <p:spPr>
          <a:xfrm rot="10800000" flipV="1">
            <a:off x="4899241" y="3996698"/>
            <a:ext cx="2393518" cy="24835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5A201CE-2A38-EF43-9F80-DE05803C63A6}"/>
              </a:ext>
            </a:extLst>
          </p:cNvPr>
          <p:cNvSpPr/>
          <p:nvPr/>
        </p:nvSpPr>
        <p:spPr>
          <a:xfrm>
            <a:off x="4210613" y="377746"/>
            <a:ext cx="3956532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000" b="1" dirty="0">
                <a:ln w="3175">
                  <a:solidFill>
                    <a:schemeClr val="tx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Demi" panose="020F0502020204030204" pitchFamily="34" charset="0"/>
                <a:cs typeface="+mj-cs"/>
              </a:rPr>
              <a:t>Our Solution</a:t>
            </a:r>
          </a:p>
        </p:txBody>
      </p:sp>
      <p:pic>
        <p:nvPicPr>
          <p:cNvPr id="1032" name="Picture 8" descr="Upside down - Free arrows icons">
            <a:extLst>
              <a:ext uri="{FF2B5EF4-FFF2-40B4-BE49-F238E27FC236}">
                <a16:creationId xmlns:a16="http://schemas.microsoft.com/office/drawing/2014/main" id="{EABA6E65-CEFB-8E4C-F2E9-C720301C0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834" y="275043"/>
            <a:ext cx="1128737" cy="112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-up of a flag&#10;&#10;Description automatically generated">
            <a:extLst>
              <a:ext uri="{FF2B5EF4-FFF2-40B4-BE49-F238E27FC236}">
                <a16:creationId xmlns:a16="http://schemas.microsoft.com/office/drawing/2014/main" id="{9A493BE7-50EC-1345-92A7-8DF62D581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240" y="3996698"/>
            <a:ext cx="720247" cy="4057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ADC286-0322-784A-AE75-EBCC469A3E14}"/>
              </a:ext>
            </a:extLst>
          </p:cNvPr>
          <p:cNvSpPr txBox="1"/>
          <p:nvPr/>
        </p:nvSpPr>
        <p:spPr>
          <a:xfrm>
            <a:off x="320841" y="1229108"/>
            <a:ext cx="11550316" cy="146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n w="3175">
                  <a:noFill/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Demi" panose="020F0502020204030204" pitchFamily="34" charset="0"/>
                <a:cs typeface="+mj-cs"/>
              </a:rPr>
              <a:t>A temporary hub for many users</a:t>
            </a:r>
            <a:endParaRPr lang="he-IL" sz="2400" dirty="0">
              <a:ln w="3175">
                <a:noFill/>
                <a:prstDash val="solid"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Demi" panose="020F0502020204030204" pitchFamily="34" charset="0"/>
              <a:cs typeface="+mj-cs"/>
            </a:endParaRPr>
          </a:p>
          <a:p>
            <a:pPr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n w="3175">
                  <a:noFill/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Demi" panose="020F0502020204030204" pitchFamily="34" charset="0"/>
                <a:cs typeface="+mj-cs"/>
              </a:rPr>
              <a:t>Focusing on entertainment areas (bars, the beach, movie theaters &amp; stadiums) </a:t>
            </a:r>
            <a:endParaRPr lang="en-IL" sz="2400" dirty="0">
              <a:ln w="3175">
                <a:noFill/>
                <a:prstDash val="solid"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Demi" panose="020F050202020403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0220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olar Cheat Sheet: Your Complete Guide to Getting Solar Panels at Home -  CNET">
            <a:extLst>
              <a:ext uri="{FF2B5EF4-FFF2-40B4-BE49-F238E27FC236}">
                <a16:creationId xmlns:a16="http://schemas.microsoft.com/office/drawing/2014/main" id="{223616FC-CAE0-29CC-EE92-E8807C34D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885" y="465136"/>
            <a:ext cx="2905691" cy="2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משאבת אוויר (לאופניים) +רגלית - ש. רובינשטיין - ציוד מדעי בע&quot;מ">
            <a:extLst>
              <a:ext uri="{FF2B5EF4-FFF2-40B4-BE49-F238E27FC236}">
                <a16:creationId xmlns:a16="http://schemas.microsoft.com/office/drawing/2014/main" id="{435BA614-32C3-717B-62FD-C67E6E78D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90" b="92736" l="9685" r="89831">
                        <a14:foregroundMark x1="49153" y1="8232" x2="49153" y2="8232"/>
                        <a14:foregroundMark x1="50605" y1="30508" x2="50605" y2="30508"/>
                        <a14:foregroundMark x1="48910" y1="55206" x2="48910" y2="55206"/>
                        <a14:foregroundMark x1="49153" y1="73366" x2="51332" y2="31961"/>
                        <a14:foregroundMark x1="48426" y1="87167" x2="51574" y2="92736"/>
                        <a14:foregroundMark x1="87409" y1="39952" x2="87409" y2="39952"/>
                        <a14:foregroundMark x1="87409" y1="38741" x2="85472" y2="35593"/>
                        <a14:foregroundMark x1="83535" y1="32446" x2="70944" y2="20581"/>
                        <a14:foregroundMark x1="70944" y1="20581" x2="67554" y2="18886"/>
                        <a14:foregroundMark x1="48910" y1="16949" x2="46973" y2="25908"/>
                        <a14:foregroundMark x1="57385" y1="16949" x2="54722" y2="18160"/>
                        <a14:foregroundMark x1="60291" y1="16223" x2="54237" y2="164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049" y="2289730"/>
            <a:ext cx="3241992" cy="324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2F402890-670F-1289-8639-11B0BFA80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209538">
            <a:off x="4671378" y="1024386"/>
            <a:ext cx="3070795" cy="307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479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</TotalTime>
  <Words>307</Words>
  <Application>Microsoft Office PowerPoint</Application>
  <PresentationFormat>Widescreen</PresentationFormat>
  <Paragraphs>35</Paragraphs>
  <Slides>13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Avenir Next LT Pro Demi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Zohar Mosseri</dc:creator>
  <cp:lastModifiedBy>Gon Eyal</cp:lastModifiedBy>
  <cp:revision>13</cp:revision>
  <dcterms:created xsi:type="dcterms:W3CDTF">2023-06-08T16:03:37Z</dcterms:created>
  <dcterms:modified xsi:type="dcterms:W3CDTF">2023-06-11T18:40:27Z</dcterms:modified>
</cp:coreProperties>
</file>